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Pretendard Medium"/>
      <p:bold r:id="rId31"/>
    </p:embeddedFont>
    <p:embeddedFont>
      <p:font typeface="Pretendard Light"/>
      <p:regular r:id="rId32"/>
    </p:embeddedFont>
    <p:embeddedFont>
      <p:font typeface="Pretendard Regular"/>
      <p:regular r:id="rId33"/>
    </p:embeddedFont>
    <p:embeddedFont>
      <p:font typeface="Pretendard SemiBold"/>
      <p:bold r:id="rId34"/>
    </p:embeddedFont>
    <p:embeddedFont>
      <p:font typeface="Pretendard ExtraBold"/>
      <p:bold r:id="rId35"/>
    </p:embeddedFont>
    <p:embeddedFont>
      <p:font typeface="Pretendard Bold"/>
      <p:bold r:id="rId36"/>
    </p:embeddedFont>
    <p:embeddedFont>
      <p:font typeface="NanumSquareRoundOTF Light"/>
      <p:regular r:id="rId37"/>
    </p:embeddedFont>
    <p:embeddedFont>
      <p:font typeface="NanumSquareRoundOTF Bold"/>
      <p:bold r:id="rId38"/>
    </p:embeddedFont>
    <p:embeddedFont>
      <p:font typeface="Pretendard ExtraLight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1.fntdata" Type="http://schemas.openxmlformats.org/officeDocument/2006/relationships/font"/><Relationship Id="rId32" Target="fonts/font2.fntdata" Type="http://schemas.openxmlformats.org/officeDocument/2006/relationships/font"/><Relationship Id="rId33" Target="fonts/font3.fntdata" Type="http://schemas.openxmlformats.org/officeDocument/2006/relationships/font"/><Relationship Id="rId34" Target="fonts/font4.fntdata" Type="http://schemas.openxmlformats.org/officeDocument/2006/relationships/font"/><Relationship Id="rId35" Target="fonts/font5.fntdata" Type="http://schemas.openxmlformats.org/officeDocument/2006/relationships/font"/><Relationship Id="rId36" Target="fonts/font6.fntdata" Type="http://schemas.openxmlformats.org/officeDocument/2006/relationships/font"/><Relationship Id="rId37" Target="fonts/font7.fntdata" Type="http://schemas.openxmlformats.org/officeDocument/2006/relationships/font"/><Relationship Id="rId38" Target="fonts/font8.fntdata" Type="http://schemas.openxmlformats.org/officeDocument/2006/relationships/font"/><Relationship Id="rId39" Target="fonts/font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37.png" Type="http://schemas.openxmlformats.org/officeDocument/2006/relationships/image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7.png" Type="http://schemas.openxmlformats.org/officeDocument/2006/relationships/image"/><Relationship Id="rId6" Target="../media/image12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48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9.png" Type="http://schemas.openxmlformats.org/officeDocument/2006/relationships/image"/><Relationship Id="rId4" Target="../media/image37.png" Type="http://schemas.openxmlformats.org/officeDocument/2006/relationships/image"/><Relationship Id="rId5" Target="../media/image12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1.png" Type="http://schemas.openxmlformats.org/officeDocument/2006/relationships/image"/><Relationship Id="rId4" Target="../media/image37.png" Type="http://schemas.openxmlformats.org/officeDocument/2006/relationships/image"/><Relationship Id="rId5" Target="../media/image62.png" Type="http://schemas.openxmlformats.org/officeDocument/2006/relationships/image"/><Relationship Id="rId6" Target="../media/image39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12.png" Type="http://schemas.openxmlformats.org/officeDocument/2006/relationships/image"/><Relationship Id="rId2" Target="../media/image7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12.png" Type="http://schemas.openxmlformats.org/officeDocument/2006/relationships/image"/><Relationship Id="rId2" Target="../media/image7.pn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Relationship Id="rId8" Target="../media/image37.pn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2" Target="../media/image85.png" Type="http://schemas.openxmlformats.org/officeDocument/2006/relationships/image"/><Relationship Id="rId3" Target="../media/image86.png" Type="http://schemas.openxmlformats.org/officeDocument/2006/relationships/image"/><Relationship Id="rId4" Target="../media/image3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media/image4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Relationship Id="rId8" Target="../media/image9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97.png" Type="http://schemas.openxmlformats.org/officeDocument/2006/relationships/image"/><Relationship Id="rId5" Target="../media/image86.png" Type="http://schemas.openxmlformats.org/officeDocument/2006/relationships/image"/><Relationship Id="rId6" Target="../media/image33.png" Type="http://schemas.openxmlformats.org/officeDocument/2006/relationships/image"/><Relationship Id="rId7" Target="../media/image98.png" Type="http://schemas.openxmlformats.org/officeDocument/2006/relationships/image"/><Relationship Id="rId8" Target="../media/image99.pn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33.png" Type="http://schemas.openxmlformats.org/officeDocument/2006/relationships/image"/><Relationship Id="rId5" Target="../media/image91.png" Type="http://schemas.openxmlformats.org/officeDocument/2006/relationships/image"/><Relationship Id="rId6" Target="../media/image86.png" Type="http://schemas.openxmlformats.org/officeDocument/2006/relationships/image"/><Relationship Id="rId7" Target="../media/image10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102.png" Type="http://schemas.openxmlformats.org/officeDocument/2006/relationships/image"/><Relationship Id="rId5" Target="../media/image86.png" Type="http://schemas.openxmlformats.org/officeDocument/2006/relationships/image"/><Relationship Id="rId6" Target="../media/image103.png" Type="http://schemas.openxmlformats.org/officeDocument/2006/relationships/image"/><Relationship Id="rId7" Target="../media/image33.png" Type="http://schemas.openxmlformats.org/officeDocument/2006/relationships/image"/><Relationship Id="rId8" Target="../media/image104.pn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108.png" Type="http://schemas.openxmlformats.org/officeDocument/2006/relationships/image"/><Relationship Id="rId7" Target="../media/image33.png" Type="http://schemas.openxmlformats.org/officeDocument/2006/relationships/image"/><Relationship Id="rId8" Target="../media/image86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4.png" Type="http://schemas.openxmlformats.org/officeDocument/2006/relationships/image"/><Relationship Id="rId11" Target="../media/image115.png" Type="http://schemas.openxmlformats.org/officeDocument/2006/relationships/image"/><Relationship Id="rId12" Target="../media/image116.png" Type="http://schemas.openxmlformats.org/officeDocument/2006/relationships/image"/><Relationship Id="rId2" Target="../media/image29.png" Type="http://schemas.openxmlformats.org/officeDocument/2006/relationships/image"/><Relationship Id="rId3" Target="../media/image110.png" Type="http://schemas.openxmlformats.org/officeDocument/2006/relationships/image"/><Relationship Id="rId4" Target="../media/image111.png" Type="http://schemas.openxmlformats.org/officeDocument/2006/relationships/image"/><Relationship Id="rId5" Target="../media/image112.png" Type="http://schemas.openxmlformats.org/officeDocument/2006/relationships/image"/><Relationship Id="rId6" Target="../media/image7.png" Type="http://schemas.openxmlformats.org/officeDocument/2006/relationships/image"/><Relationship Id="rId7" Target="../media/image12.png" Type="http://schemas.openxmlformats.org/officeDocument/2006/relationships/image"/><Relationship Id="rId8" Target="../media/image30.png" Type="http://schemas.openxmlformats.org/officeDocument/2006/relationships/image"/><Relationship Id="rId9" Target="../media/image11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7.png" Type="http://schemas.openxmlformats.org/officeDocument/2006/relationships/image"/><Relationship Id="rId4" Target="../media/image118.png" Type="http://schemas.openxmlformats.org/officeDocument/2006/relationships/image"/><Relationship Id="rId5" Target="../media/image1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18.png" Type="http://schemas.openxmlformats.org/officeDocument/2006/relationships/image"/><Relationship Id="rId5" Target="../media/image23.png" Type="http://schemas.openxmlformats.org/officeDocument/2006/relationships/image"/><Relationship Id="rId6" Target="../media/image20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5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7.png" Type="http://schemas.openxmlformats.org/officeDocument/2006/relationships/image"/><Relationship Id="rId7" Target="../media/image1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 rot="13980000">
            <a:off x="14351000" y="-4660900"/>
            <a:ext cx="2438400" cy="985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 rot="13980000">
            <a:off x="12979400" y="1079500"/>
            <a:ext cx="2438400" cy="7556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65200" y="3886200"/>
            <a:ext cx="9321800" cy="153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ko-KR" sz="5000" b="false" i="false" u="none" strike="noStrike">
                <a:solidFill>
                  <a:srgbClr val="FFFFFF"/>
                </a:solidFill>
                <a:ea typeface="Pretendard Medium"/>
              </a:rPr>
              <a:t>웨어러블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ea typeface="Pretendard Medium"/>
              </a:rPr>
              <a:t>디바이스를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84660"/>
              </a:lnSpc>
            </a:pPr>
            <a:r>
              <a:rPr lang="ko-KR" sz="5000" b="false" i="false" u="none" strike="noStrike">
                <a:solidFill>
                  <a:srgbClr val="FFFFFF"/>
                </a:solidFill>
                <a:ea typeface="Pretendard Medium"/>
              </a:rPr>
              <a:t>활용한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5000" b="false" i="false" u="none" strike="noStrike">
                <a:solidFill>
                  <a:srgbClr val="FFFFFF"/>
                </a:solidFill>
                <a:ea typeface="Pretendard Medium"/>
              </a:rPr>
              <a:t>치매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ea typeface="Pretendard Medium"/>
              </a:rPr>
              <a:t>예측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53700" y="4279900"/>
            <a:ext cx="863600" cy="86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 rot="13980000">
            <a:off x="17602200" y="38100"/>
            <a:ext cx="2438400" cy="985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6680200"/>
            <a:ext cx="59944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65200" y="5448300"/>
            <a:ext cx="5422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라이프로그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MINI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200" y="7340600"/>
            <a:ext cx="5422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774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6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  <a:p>
            <a:pPr algn="l" lvl="0">
              <a:lnSpc>
                <a:spcPct val="14774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조원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|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이진호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장은정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강주현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이정민</a:t>
            </a:r>
          </a:p>
          <a:p>
            <a:pPr algn="l" lvl="0">
              <a:lnSpc>
                <a:spcPct val="14774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| 2025.10.17~2025.10.22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6100" y="3784600"/>
            <a:ext cx="8064500" cy="5638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3771900"/>
            <a:ext cx="8128000" cy="567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32100" y="1879600"/>
            <a:ext cx="14249400" cy="161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43000" y="2336800"/>
            <a:ext cx="14351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시각화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300" y="1676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03. EDA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4000500" y="7645400"/>
            <a:ext cx="2413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5400000">
            <a:off x="2070100" y="5854700"/>
            <a:ext cx="241300" cy="72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2044700" y="7200900"/>
            <a:ext cx="2413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0">
            <a:off x="4254500" y="7645400"/>
            <a:ext cx="254000" cy="1308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21800" y="3746500"/>
            <a:ext cx="8178800" cy="5715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12801600" y="7645400"/>
            <a:ext cx="241300" cy="66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5400000">
            <a:off x="10871200" y="5854700"/>
            <a:ext cx="241300" cy="72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10845800" y="7200900"/>
            <a:ext cx="2413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0">
            <a:off x="13055600" y="7645400"/>
            <a:ext cx="254000" cy="13081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6565900" y="2108200"/>
            <a:ext cx="99568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정상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: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수면과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활동이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독립적으로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분리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치매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: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수면과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활동이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연관되어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있음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• activity_rest(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휴식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) - sleep_light(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가벼운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) :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정상군과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진단군에서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비슷한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상관관계를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나타냄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• activity_total(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활동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총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) - sleep_midpoint_at_delta(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중간점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) :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서로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다른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상관관계를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나타냄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470400" y="1143000"/>
            <a:ext cx="571500" cy="30988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289300" y="25146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히트맵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32100" y="1879600"/>
            <a:ext cx="14249400" cy="1612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3822700"/>
            <a:ext cx="8204200" cy="547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77400" y="3797300"/>
            <a:ext cx="7505700" cy="5524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43000" y="2336800"/>
            <a:ext cx="14351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시각화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300" y="1676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9900" y="939800"/>
            <a:ext cx="2857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Pretendard Medium"/>
              </a:rPr>
              <a:t>추세와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Medium"/>
              </a:rPr>
              <a:t>분포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03. EDA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6553200" y="2108200"/>
            <a:ext cx="99568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히트맵에서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주요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변수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(activity_rest - sleep_light, activity_total - sleep_midpoint_at_delta)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선별하여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시각화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정상군과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진단군에서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동일한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상관관계를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보임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정상군과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진단군의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활동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총량과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수면주기의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차이를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보임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우측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그래프에서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수면주기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변수가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커질수록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수면주기가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불안정함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57700" y="1143000"/>
            <a:ext cx="571500" cy="3098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276600" y="25146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추세와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분포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3149600"/>
            <a:ext cx="12052300" cy="295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6464300"/>
            <a:ext cx="12052300" cy="2959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6300" y="1676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03. EDA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000" y="2336800"/>
            <a:ext cx="14351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시각화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57200" y="4965700"/>
            <a:ext cx="4457700" cy="2628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373100" y="6032500"/>
            <a:ext cx="40640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정상군과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진단군에서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5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명씩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샘플링하여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수면의</a:t>
            </a:r>
          </a:p>
          <a:p>
            <a:pPr algn="l" lvl="0">
              <a:lnSpc>
                <a:spcPct val="1244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   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변동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성을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시각화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함</a:t>
            </a:r>
          </a:p>
          <a:p>
            <a:pPr algn="l" lvl="0">
              <a:lnSpc>
                <a:spcPct val="1244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값이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클수록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일정하지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못함</a:t>
            </a:r>
          </a:p>
          <a:p>
            <a:pPr algn="l" lvl="0">
              <a:lnSpc>
                <a:spcPct val="1244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진단군에서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일정하지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못한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것으로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보임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100300" y="4000500"/>
            <a:ext cx="571500" cy="3098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919200" y="53721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정상군과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진단군의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그래프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해석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03. EDA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2425700"/>
            <a:ext cx="15875000" cy="2540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49400" y="3314700"/>
            <a:ext cx="15087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치매의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대부분을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차지하는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알츠하이머계열은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활동량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영향을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받음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신체활동이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많고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적정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수면시간의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그룹이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인지기능이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높음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신체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알츠하이머의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유발률이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유의미하게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연관됨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짧은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수면시간이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발병에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영향을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39200" y="1358900"/>
            <a:ext cx="571500" cy="309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658100" y="27305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요인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02700" y="1295400"/>
            <a:ext cx="4826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124200" y="1536700"/>
            <a:ext cx="1202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예상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변수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9800" y="8255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11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5359400"/>
            <a:ext cx="7620000" cy="2921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62100" y="6286500"/>
            <a:ext cx="6527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activity total, activity cal total 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활동량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지표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sleep total, sleep deep, sleep light: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확인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지표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sleep_midpoint_at_delta: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패턴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확인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가능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59300" y="4279900"/>
            <a:ext cx="571500" cy="3098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378200" y="56515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예상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변수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85300" y="5359400"/>
            <a:ext cx="7620000" cy="2921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817100" y="6223000"/>
            <a:ext cx="6527800" cy="179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activity_inactivity_alerts 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비활동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알람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횟수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activity_low 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저강도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활동시간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activity_score_meet_daily_targets 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활동목표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달성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횟수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sleep_midpoint_at_delta 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주기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변화량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sleep_temperature_deviation 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피부온도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편차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814300" y="4279900"/>
            <a:ext cx="571500" cy="3098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633200" y="56515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관심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변수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75200" y="8534400"/>
            <a:ext cx="87249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WHO</a:t>
            </a:r>
          </a:p>
          <a:p>
            <a:pPr algn="ctr" lvl="0">
              <a:lnSpc>
                <a:spcPct val="112050"/>
              </a:lnSpc>
            </a:pP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DOI: 10.1016/S2666-7568(23)00083-1</a:t>
            </a:r>
          </a:p>
          <a:p>
            <a:pPr algn="ctr" lvl="0">
              <a:lnSpc>
                <a:spcPct val="112050"/>
              </a:lnSpc>
            </a:pP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https://doi.org/10.1136/bjsports-2021-104981</a:t>
            </a:r>
          </a:p>
          <a:p>
            <a:pPr algn="ctr" lvl="0">
              <a:lnSpc>
                <a:spcPct val="112050"/>
              </a:lnSpc>
            </a:pP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https://doi.org/10.5281/zenodo.4572438.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04.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추론분석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2235200"/>
            <a:ext cx="15875000" cy="215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62100" y="3022600"/>
            <a:ext cx="15074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사용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모델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: Catboost,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Randomforest,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LGBM, XGBoost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비교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모델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:  randomforest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n_estimators 400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비교하였고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 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나머지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모델은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iterations=2000, learing_rate=0.05, depth=6, seed=42,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                     early_stopping=100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비교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1900" y="1130300"/>
            <a:ext cx="571500" cy="309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670800" y="25019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사용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모델과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비교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모델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4508500"/>
            <a:ext cx="15875000" cy="2971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62100" y="5321300"/>
            <a:ext cx="150876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iterations: 1000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으로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높게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설정하였으나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od_wait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use_best_model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설정을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사용하여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최적의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지점에서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학습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종료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learning_rate: 0.0005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매우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낮게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설정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-&gt;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특정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변수들이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매우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강하게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작용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+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적은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depth: 6 3~8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까지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해보았으나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6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높은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성능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eval_metric: TotalF1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사용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학습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평가를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F1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으로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설정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외에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l2_leaf_reg, rsm, bagging_temperature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등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여러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규제를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걸었으나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성능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개선이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없었음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3416300"/>
            <a:ext cx="571500" cy="3098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620000" y="47879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Catboost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708900"/>
            <a:ext cx="15875000" cy="1765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600200" y="8559800"/>
            <a:ext cx="15087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85:47:9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불균형이지만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Gradient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정규화를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통해서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샘플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기반으로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정규화를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하였고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class_weights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통해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셋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비율을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고려하여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각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타겟별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가중치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    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주었음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39200" y="6616700"/>
            <a:ext cx="571500" cy="30988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658100" y="79883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CN, MCI, Dem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02700" y="1104900"/>
            <a:ext cx="482600" cy="25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124200" y="1346200"/>
            <a:ext cx="1202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머신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러닝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,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모델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비교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59800" y="6350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96300" y="4241800"/>
            <a:ext cx="9194800" cy="273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801600" y="1892300"/>
            <a:ext cx="584200" cy="6007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591800" y="4724400"/>
            <a:ext cx="5003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머신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러닝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86900" y="5372100"/>
            <a:ext cx="7213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Catboost - Accuracy : 0.8761, F1 : 0.7108</a:t>
            </a:r>
          </a:p>
          <a:p>
            <a:pPr algn="ctr" lvl="0">
              <a:lnSpc>
                <a:spcPct val="11205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Randomforest - Accuracy : 0.8083, F1 : 0.6718</a:t>
            </a:r>
          </a:p>
          <a:p>
            <a:pPr algn="ctr" lvl="0">
              <a:lnSpc>
                <a:spcPct val="11205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LGBM -  Accuracy : 0.7397, F1 : 0.6575</a:t>
            </a:r>
          </a:p>
          <a:p>
            <a:pPr algn="ctr" lvl="0">
              <a:lnSpc>
                <a:spcPct val="11205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XGBoost - Accuracy : 0.7450, F1 : 0.6559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04.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추론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분석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96300" y="1930400"/>
            <a:ext cx="9194800" cy="20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801600" y="-419100"/>
            <a:ext cx="584200" cy="6007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591800" y="2413000"/>
            <a:ext cx="5003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평가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방법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6900" y="3073400"/>
            <a:ext cx="7213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Accuracy 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정확도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올바르게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예측한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샘플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/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전체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샘플</a:t>
            </a:r>
          </a:p>
          <a:p>
            <a:pPr algn="ctr" lvl="0">
              <a:lnSpc>
                <a:spcPct val="11205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F1-score(weighted) : Precision(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정밀도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Recall(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재현율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조화평균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96300" y="7175500"/>
            <a:ext cx="9194800" cy="209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801600" y="4838700"/>
            <a:ext cx="584200" cy="6007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591800" y="7658100"/>
            <a:ext cx="5003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86900" y="8331200"/>
            <a:ext cx="7213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분류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특화인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CatBoost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성능이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가장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좋음</a:t>
            </a:r>
          </a:p>
          <a:p>
            <a:pPr algn="ctr" lvl="0">
              <a:lnSpc>
                <a:spcPct val="11205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모델인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RandomForest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두번째로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성능이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좋음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29100" y="4686300"/>
            <a:ext cx="342900" cy="596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41800" y="7632700"/>
            <a:ext cx="342900" cy="596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17800" y="5346700"/>
            <a:ext cx="3149600" cy="2209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429000" y="5854700"/>
            <a:ext cx="26924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모델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Catboost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Randomforest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LGBM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XGBoost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1000" y="3162300"/>
            <a:ext cx="1384300" cy="1244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3035300" y="2946400"/>
            <a:ext cx="41402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주요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변수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activity_rest 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휴식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sleep_score_deep 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깊은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점수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sleep_midpoint_at_delta 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중간점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sleep_hr_lowest 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분당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낮은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심박동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activity_total 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총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활동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8318500"/>
            <a:ext cx="1066800" cy="10668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565400" y="8661400"/>
            <a:ext cx="173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정상군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26000" y="8318500"/>
            <a:ext cx="1066800" cy="10668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4495800" y="8661400"/>
            <a:ext cx="173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진단군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4" id="34"/>
          <p:cNvSpPr txBox="true"/>
          <p:nvPr/>
        </p:nvSpPr>
        <p:spPr>
          <a:xfrm rot="0">
            <a:off x="1016000" y="2120900"/>
            <a:ext cx="4127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머신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러닝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,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모델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비교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6000" y="1892300"/>
            <a:ext cx="482600" cy="254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066800" y="1358900"/>
            <a:ext cx="393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83700" y="914400"/>
            <a:ext cx="8521700" cy="421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3700" y="5130800"/>
            <a:ext cx="8521700" cy="421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55700" y="2222500"/>
            <a:ext cx="66040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FEATURE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중요도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&amp;</a:t>
            </a:r>
          </a:p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머신러닝에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사용된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변수와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예측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04.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추론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분석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848100"/>
            <a:ext cx="7708900" cy="5448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2730500" y="4178300"/>
            <a:ext cx="2413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5400000">
            <a:off x="2578100" y="4419600"/>
            <a:ext cx="241300" cy="129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5400000">
            <a:off x="2362200" y="4584700"/>
            <a:ext cx="241300" cy="1689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2616200" y="5295900"/>
            <a:ext cx="241300" cy="109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5400000">
            <a:off x="2692400" y="5765800"/>
            <a:ext cx="241300" cy="965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62100" y="4470400"/>
            <a:ext cx="9398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휴식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7700" y="4914900"/>
            <a:ext cx="1612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깊은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점수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700" y="5283200"/>
            <a:ext cx="1612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중간점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4200" y="5702300"/>
            <a:ext cx="1612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분당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낮은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심박동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0600" y="6121400"/>
            <a:ext cx="1612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총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활동</a:t>
            </a:r>
            <a:r>
              <a:rPr lang="en-US" sz="15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5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70000" y="1625600"/>
            <a:ext cx="393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902700" y="2743200"/>
            <a:ext cx="4826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59800" y="22733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66100" y="2997200"/>
            <a:ext cx="2070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결론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도출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24600" y="3860800"/>
            <a:ext cx="5689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분석을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도출한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치매의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주요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원인과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해결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방안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 rot="13980000">
            <a:off x="-203200" y="812800"/>
            <a:ext cx="2552700" cy="661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0">
            <a:off x="10299700" y="1981200"/>
            <a:ext cx="5969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 rot="13980000">
            <a:off x="16383000" y="419100"/>
            <a:ext cx="2552700" cy="6616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04.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추론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분석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5080000"/>
            <a:ext cx="6769100" cy="2921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12900" y="5994400"/>
            <a:ext cx="6273800" cy="179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activity_rest (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휴식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sleep_score_deep (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깊은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점수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sleep_midpoint_at_delta (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중간점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sleep_hr_lowest (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분당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낮은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심박동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activity_total (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총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432300" y="3987800"/>
            <a:ext cx="571500" cy="3098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251200" y="53594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주요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원인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02700" y="6121400"/>
            <a:ext cx="469900" cy="838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85400" y="5067300"/>
            <a:ext cx="6769100" cy="2933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464800" y="6350000"/>
            <a:ext cx="6273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인지기능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데이터를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활용한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조기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예측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서비스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제공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휴식시간과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활동량을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기반으로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적절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운동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서비스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제공</a:t>
            </a:r>
          </a:p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수면시간과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수면주기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기반으로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적정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제안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서비스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제공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284200" y="3987800"/>
            <a:ext cx="571500" cy="30988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103100" y="53594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서비스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기획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13300" y="2870200"/>
            <a:ext cx="2882900" cy="6235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60800" y="2425700"/>
            <a:ext cx="4292600" cy="7467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779000" y="6743700"/>
            <a:ext cx="74041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Remind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웨어러블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디바이스로부터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수집되는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심박수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수면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활동량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등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라이프로그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데이터와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인지기능검사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(MMSE)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점수를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기반으로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개인의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인지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저하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위험도를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AI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로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예측하는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헬스케어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app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입니다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283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283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AI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가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일상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속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변화를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분석해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조기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위험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신호를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감지하고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, </a:t>
            </a:r>
          </a:p>
          <a:p>
            <a:pPr algn="l" lvl="0">
              <a:lnSpc>
                <a:spcPct val="12283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필요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시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보호자에게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실시간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알림과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상태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리포트를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제공합니다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283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데이터는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안전하게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보호되며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사용자는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자신의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인지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건강을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스스로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관리할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Light"/>
              </a:rPr>
              <a:t>있습니다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17100" y="5334000"/>
            <a:ext cx="495300" cy="33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 rot="13980000">
            <a:off x="15506700" y="-1765300"/>
            <a:ext cx="1625600" cy="7505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 rot="0">
            <a:off x="15595600" y="3683000"/>
            <a:ext cx="8636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 rot="13980000">
            <a:off x="13677900" y="-3429000"/>
            <a:ext cx="1625600" cy="8940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779000" y="5943600"/>
            <a:ext cx="74803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3300" b="true" i="false" u="none" strike="noStrike">
                <a:solidFill>
                  <a:srgbClr val="FFFFFF"/>
                </a:solidFill>
                <a:latin typeface="Pretendard Light"/>
              </a:rPr>
              <a:t>Remind</a:t>
            </a:r>
            <a:r>
              <a:rPr lang="en-US" sz="3300" b="false" i="false" u="none" strike="noStrike">
                <a:solidFill>
                  <a:srgbClr val="FFFFFF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하루의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기록이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내일의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건강을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지킵니다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1663700"/>
            <a:ext cx="2882900" cy="6261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" y="1689100"/>
            <a:ext cx="2882900" cy="626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206500"/>
            <a:ext cx="4292600" cy="7467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05.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인사이트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18500" y="2095500"/>
            <a:ext cx="482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1473200"/>
            <a:ext cx="7569200" cy="7569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305800" y="2336800"/>
            <a:ext cx="821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4660"/>
              </a:lnSpc>
            </a:pP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PERSONA, MISSION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50200" y="16129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55000" y="4191000"/>
            <a:ext cx="4432300" cy="4864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83700" y="4648200"/>
            <a:ext cx="2311400" cy="2311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652000" y="5930900"/>
            <a:ext cx="1587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08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PERSONA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1400" y="7175500"/>
            <a:ext cx="36322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이름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: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김미자</a:t>
            </a:r>
          </a:p>
          <a:p>
            <a:pPr algn="ctr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나이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: 65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세</a:t>
            </a:r>
          </a:p>
          <a:p>
            <a:pPr algn="ctr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특징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: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최근에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들은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이야기를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잊거나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길을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잃기도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하며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중요한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일을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잊어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반복적으로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같은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행동을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함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18500" y="3086100"/>
            <a:ext cx="5918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서비스를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이용하는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사용자를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정의하고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그에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미션을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제시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90500" y="4191000"/>
            <a:ext cx="4432300" cy="486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19200" y="4648200"/>
            <a:ext cx="2311400" cy="2311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287500" y="5930900"/>
            <a:ext cx="1587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08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MISSION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6900" y="7175500"/>
            <a:ext cx="36322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true" i="false" u="none" strike="noStrike">
                <a:solidFill>
                  <a:srgbClr val="41484F"/>
                </a:solidFill>
                <a:latin typeface="Pretendard Light"/>
              </a:rPr>
              <a:t>"</a:t>
            </a:r>
            <a:r>
              <a:rPr lang="ko-KR" sz="1600" b="true" i="false" u="none" strike="noStrike">
                <a:solidFill>
                  <a:srgbClr val="41484F"/>
                </a:solidFill>
                <a:ea typeface="Pretendard Light"/>
              </a:rPr>
              <a:t>기억을</a:t>
            </a:r>
            <a:r>
              <a:rPr lang="en-US" sz="1600" b="tru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true" i="false" u="none" strike="noStrike">
                <a:solidFill>
                  <a:srgbClr val="41484F"/>
                </a:solidFill>
                <a:ea typeface="Pretendard Light"/>
              </a:rPr>
              <a:t>지키고</a:t>
            </a:r>
            <a:r>
              <a:rPr lang="en-US" sz="1600" b="tru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true" i="false" u="none" strike="noStrike">
                <a:solidFill>
                  <a:srgbClr val="41484F"/>
                </a:solidFill>
                <a:ea typeface="Pretendard Light"/>
              </a:rPr>
              <a:t>돌봄을</a:t>
            </a:r>
            <a:r>
              <a:rPr lang="en-US" sz="1600" b="tru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true" i="false" u="none" strike="noStrike">
                <a:solidFill>
                  <a:srgbClr val="41484F"/>
                </a:solidFill>
                <a:ea typeface="Pretendard Light"/>
              </a:rPr>
              <a:t>연결합니다</a:t>
            </a:r>
            <a:r>
              <a:rPr lang="en-US" sz="1600" b="true" i="false" u="none" strike="noStrike">
                <a:solidFill>
                  <a:srgbClr val="41484F"/>
                </a:solidFill>
                <a:latin typeface="Pretendard Light"/>
              </a:rPr>
              <a:t>."</a:t>
            </a:r>
          </a:p>
          <a:p>
            <a:pPr algn="ctr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웨어러블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데이터와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인지기능검사를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기반으로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AI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개인의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인지건강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변화를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조기에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감지해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위험을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예방하고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보호자와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함께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지속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가능한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돌봄의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연결을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만들어갑니다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05.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인사이트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93900" y="5143500"/>
            <a:ext cx="838200" cy="83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18700" y="5041900"/>
            <a:ext cx="11049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34600" y="1358900"/>
            <a:ext cx="6477000" cy="7835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13980000">
            <a:off x="3759200" y="5321300"/>
            <a:ext cx="1587500" cy="4889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-7200000">
            <a:off x="6921500" y="5588000"/>
            <a:ext cx="558800" cy="55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13980000">
            <a:off x="25400" y="5029200"/>
            <a:ext cx="1587500" cy="638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44700" y="2247900"/>
            <a:ext cx="6045200" cy="251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9000" b="false" i="false" u="none" strike="noStrike">
                <a:solidFill>
                  <a:srgbClr val="FFFFFF"/>
                </a:solidFill>
                <a:latin typeface="Pretendard SemiBold"/>
              </a:rPr>
              <a:t>TABLE OF CONTENT 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1988800" y="1917700"/>
            <a:ext cx="3390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41484F"/>
                </a:solidFill>
                <a:ea typeface="Pretendard Medium"/>
              </a:rPr>
              <a:t>문제</a:t>
            </a:r>
            <a:r>
              <a:rPr lang="en-US" sz="2500" b="false" i="false" u="none" strike="noStrike">
                <a:solidFill>
                  <a:srgbClr val="41484F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1484F"/>
                </a:solidFill>
                <a:ea typeface="Pretendard Medium"/>
              </a:rPr>
              <a:t>정의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99800" y="1866900"/>
            <a:ext cx="787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41484F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88800" y="2374900"/>
            <a:ext cx="3009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41484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기존</a:t>
            </a:r>
            <a:r>
              <a:rPr lang="en-US" sz="2000" b="false" i="false" u="none" strike="noStrike">
                <a:solidFill>
                  <a:srgbClr val="41484F">
                    <a:alpha val="67843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문제</a:t>
            </a:r>
            <a:r>
              <a:rPr lang="en-US" sz="2000" b="false" i="false" u="none" strike="noStrike">
                <a:solidFill>
                  <a:srgbClr val="41484F">
                    <a:alpha val="67843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사항</a:t>
            </a:r>
            <a:r>
              <a:rPr lang="en-US" sz="2000" b="false" i="false" u="none" strike="noStrike">
                <a:solidFill>
                  <a:srgbClr val="41484F">
                    <a:alpha val="67843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정의</a:t>
            </a:r>
          </a:p>
          <a:p>
            <a:pPr algn="l" lvl="0" indent="-342900" marL="342900">
              <a:lnSpc>
                <a:spcPct val="116199"/>
              </a:lnSpc>
              <a:buClr>
                <a:srgbClr val="41484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41484F">
                    <a:alpha val="67843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도메인</a:t>
            </a:r>
            <a:r>
              <a:rPr lang="en-US" sz="2000" b="false" i="false" u="none" strike="noStrike">
                <a:solidFill>
                  <a:srgbClr val="41484F">
                    <a:alpha val="67843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설정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731500" y="6273800"/>
            <a:ext cx="53467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731500" y="7912100"/>
            <a:ext cx="53467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731500" y="4279900"/>
            <a:ext cx="53467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1988800" y="3568700"/>
            <a:ext cx="3390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41484F"/>
                </a:solidFill>
                <a:ea typeface="Pretendard Medium"/>
              </a:rPr>
              <a:t>데이터</a:t>
            </a:r>
            <a:r>
              <a:rPr lang="en-US" sz="2500" b="false" i="false" u="none" strike="noStrike">
                <a:solidFill>
                  <a:srgbClr val="41484F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1484F"/>
                </a:solidFill>
                <a:ea typeface="Pretendard Medium"/>
              </a:rPr>
              <a:t>수집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99800" y="3517900"/>
            <a:ext cx="762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41484F"/>
                </a:solidFill>
                <a:latin typeface="Pretendard ExtraBold"/>
              </a:rPr>
              <a:t>02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1988800" y="6515100"/>
            <a:ext cx="3390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41484F"/>
                </a:solidFill>
                <a:ea typeface="Pretendard Medium"/>
              </a:rPr>
              <a:t>추론</a:t>
            </a:r>
            <a:r>
              <a:rPr lang="en-US" sz="2500" b="false" i="false" u="none" strike="noStrike">
                <a:solidFill>
                  <a:srgbClr val="41484F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1484F"/>
                </a:solidFill>
                <a:ea typeface="Pretendard Medium"/>
              </a:rPr>
              <a:t>분석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99800" y="6477000"/>
            <a:ext cx="787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41484F"/>
                </a:solidFill>
                <a:latin typeface="Pretendard ExtraBold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88800" y="6972300"/>
            <a:ext cx="3848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41484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머신러닝</a:t>
            </a:r>
            <a:r>
              <a:rPr lang="en-US" sz="2000" b="false" i="false" u="none" strike="noStrike">
                <a:solidFill>
                  <a:srgbClr val="41484F">
                    <a:alpha val="67843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활용</a:t>
            </a:r>
          </a:p>
          <a:p>
            <a:pPr algn="l" lvl="0" indent="-342900" marL="342900">
              <a:lnSpc>
                <a:spcPct val="116199"/>
              </a:lnSpc>
              <a:buClr>
                <a:srgbClr val="41484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41484F">
                    <a:alpha val="67843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비교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680700" y="3314700"/>
            <a:ext cx="5346700" cy="12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11988800" y="8166100"/>
            <a:ext cx="3390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41484F"/>
                </a:solidFill>
                <a:ea typeface="Pretendard Medium"/>
              </a:rPr>
              <a:t>인사이트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99800" y="8115300"/>
            <a:ext cx="787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41484F"/>
                </a:solidFill>
                <a:latin typeface="Pretendard ExtraBold"/>
              </a:rPr>
              <a:t>05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11099800" y="4483100"/>
            <a:ext cx="99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41484F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88800" y="4533900"/>
            <a:ext cx="3390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41484F"/>
                </a:solidFill>
                <a:latin typeface="Pretendard Medium"/>
              </a:rPr>
              <a:t>EDA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88800" y="4978400"/>
            <a:ext cx="3009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41484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41484F">
                    <a:alpha val="67843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전처리</a:t>
            </a:r>
          </a:p>
          <a:p>
            <a:pPr algn="l" lvl="0" indent="-342900" marL="342900">
              <a:lnSpc>
                <a:spcPct val="116199"/>
              </a:lnSpc>
              <a:buClr>
                <a:srgbClr val="41484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시각화</a:t>
            </a:r>
          </a:p>
          <a:p>
            <a:pPr algn="l" lvl="0" indent="-342900" marL="342900">
              <a:lnSpc>
                <a:spcPct val="116199"/>
              </a:lnSpc>
              <a:buClr>
                <a:srgbClr val="41484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분석</a:t>
            </a:r>
            <a:r>
              <a:rPr lang="en-US" sz="2000" b="false" i="false" u="none" strike="noStrike">
                <a:solidFill>
                  <a:srgbClr val="41484F">
                    <a:alpha val="67843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67843"/>
                  </a:srgbClr>
                </a:solidFill>
                <a:ea typeface="Pretendard Regular"/>
              </a:rPr>
              <a:t>결과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MINI PROJECT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05.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인사이트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6300" y="1676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800" y="3200400"/>
            <a:ext cx="6248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라이프로그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데이터와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인지기능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검사를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종합하여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치매의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위험도를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예측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35100" y="1638300"/>
            <a:ext cx="2844800" cy="617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43000" y="2413000"/>
            <a:ext cx="111633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활동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,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수면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,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인지기능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데이터를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활용한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예측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69900" y="1130300"/>
            <a:ext cx="4292600" cy="7467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4013200"/>
            <a:ext cx="7810500" cy="1536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1854200" y="42672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라이프로그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데이터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수집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8800" y="47371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웨어러블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디바이스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착용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라이프로그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활동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데이터를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5100" y="42672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01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5829300"/>
            <a:ext cx="7810500" cy="15367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9" id="19"/>
          <p:cNvSpPr txBox="true"/>
          <p:nvPr/>
        </p:nvSpPr>
        <p:spPr>
          <a:xfrm rot="0">
            <a:off x="1854200" y="60706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인지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기능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검사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(MMSE)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28800" y="65405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인지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기능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검사를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수행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인지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점수를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확인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5100" y="60706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02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632700"/>
            <a:ext cx="7810500" cy="1536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1854200" y="78740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치매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예측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결과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확인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28800" y="83439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활동량과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패턴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인지기능점수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데이터를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종합하여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위험도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예측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정상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범위를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벗어난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항목에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대한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관리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서비스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제안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5100" y="78740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48900" y="2844800"/>
            <a:ext cx="2844800" cy="6172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83700" y="2336800"/>
            <a:ext cx="4292600" cy="7467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48900" y="4533900"/>
            <a:ext cx="2819400" cy="2628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48900" y="4368800"/>
            <a:ext cx="28448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05.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인사이트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6300" y="1676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800" y="3200400"/>
            <a:ext cx="5918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사용자의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수면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패턴을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파악하여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최적의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수면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시간을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추천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0" y="2413000"/>
            <a:ext cx="95504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수면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데이터를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활용한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수면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시간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제안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4013200"/>
            <a:ext cx="7810500" cy="1536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1854200" y="42672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수면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데이터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수집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28800" y="47371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웨어러블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디바이스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착용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상태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취침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깊이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호흡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등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데이터를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5100" y="42672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01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23500" y="1600200"/>
            <a:ext cx="2882900" cy="6261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83700" y="1104900"/>
            <a:ext cx="4292600" cy="7467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84300" y="2806700"/>
            <a:ext cx="2895600" cy="6273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5829300"/>
            <a:ext cx="7810500" cy="15367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1854200" y="60706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수면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패턴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분석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28800" y="65405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패턴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취침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깊이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분석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패턴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결과와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정상인의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패턴을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비교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5100" y="60706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44500" y="2336800"/>
            <a:ext cx="4292600" cy="7467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7632700"/>
            <a:ext cx="7810500" cy="15367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1854200" y="78740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수면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시간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추천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28800" y="83439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연령과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성별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등을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반영하여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적정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추천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로그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서비스를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통해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질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개선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5100" y="78740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05.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인사이트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6300" y="1676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800" y="3200400"/>
            <a:ext cx="5918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사용자의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활동량을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분석하여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목표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운동량을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추천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61600" y="2781300"/>
            <a:ext cx="2844800" cy="617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83700" y="2336800"/>
            <a:ext cx="4292600" cy="746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47800" y="1562100"/>
            <a:ext cx="2844800" cy="636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3000" y="2413000"/>
            <a:ext cx="95504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활동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데이터를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활용한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목표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운동량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제안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69900" y="1130300"/>
            <a:ext cx="4292600" cy="7467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4013200"/>
            <a:ext cx="7810500" cy="1536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1854200" y="42672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활동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데이터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수집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8800" y="47371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웨어러블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디바이스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착용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상태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취침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깊이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호흡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등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데이터를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수집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5100" y="42672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01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5829300"/>
            <a:ext cx="7810500" cy="153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1854200" y="60706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활동량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분석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28800" y="65405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활동량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걸음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운동량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활동량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등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분석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건강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상태에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따른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활동량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분석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5100" y="60706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632700"/>
            <a:ext cx="7810500" cy="15367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1854200" y="78740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목표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운동량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제안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28800" y="83439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건강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상태를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기반으로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목표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운동량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제안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추천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목표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걸음수를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제안하고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목표를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달성하면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리워드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제공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35100" y="78740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03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147800" y="3619500"/>
            <a:ext cx="2755900" cy="2755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262100" y="6908800"/>
            <a:ext cx="26035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05.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인사이트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6300" y="1676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800" y="3200400"/>
            <a:ext cx="6159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사용자가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평소보다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먼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곳으로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이동할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경우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보호자에게</a:t>
            </a:r>
            <a:r>
              <a:rPr lang="en-US" sz="1800" b="false" i="false" u="none" strike="noStrike">
                <a:solidFill>
                  <a:srgbClr val="41484F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>
                    <a:alpha val="80000"/>
                  </a:srgbClr>
                </a:solidFill>
                <a:ea typeface="Pretendard Light"/>
              </a:rPr>
              <a:t>알림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47300" y="1485900"/>
            <a:ext cx="3086100" cy="635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61600" y="7188200"/>
            <a:ext cx="2806700" cy="54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36200" y="1587500"/>
            <a:ext cx="2857500" cy="6235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3000" y="2413000"/>
            <a:ext cx="95504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GPS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를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통해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이상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위치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알림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4013200"/>
            <a:ext cx="7810500" cy="1536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854200" y="42672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GPS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를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통해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실시간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위치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확인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8800" y="47371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실시간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위치를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마다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확인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(*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단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정보제공에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동의한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경우에만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실행되는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선택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서비스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5100" y="42672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96400" y="1117600"/>
            <a:ext cx="4292600" cy="7467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071600" y="2794000"/>
            <a:ext cx="2895600" cy="6261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44500" y="2336800"/>
            <a:ext cx="4292600" cy="7467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5829300"/>
            <a:ext cx="7810500" cy="1536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1854200" y="60706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평소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생활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위치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데이터를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수집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28800" y="65405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일별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위치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데이터를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평소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생활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반경을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확인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저장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5100" y="60706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02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7632700"/>
            <a:ext cx="7810500" cy="1536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9" id="29"/>
          <p:cNvSpPr txBox="true"/>
          <p:nvPr/>
        </p:nvSpPr>
        <p:spPr>
          <a:xfrm rot="0">
            <a:off x="1854200" y="78740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이상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위치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이동</a:t>
            </a:r>
            <a:r>
              <a:rPr lang="en-US" sz="2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444444"/>
                </a:solidFill>
                <a:ea typeface="Pretendard Bold"/>
              </a:rPr>
              <a:t>알림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28800" y="8343900"/>
            <a:ext cx="6870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이상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위치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이동이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확인된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경우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보호자에게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현재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위치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알림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사용자에게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집으로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돌아가는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지도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제시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5100" y="7874000"/>
            <a:ext cx="469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ExtraBold"/>
              </a:rPr>
              <a:t>03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6032500"/>
            <a:ext cx="5651500" cy="565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96100" y="-939800"/>
            <a:ext cx="4495800" cy="1456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960600" y="3505200"/>
            <a:ext cx="50800" cy="165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559800" y="1295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21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38100" y="2032000"/>
            <a:ext cx="850900" cy="12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BUSINESS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81800" y="2019300"/>
            <a:ext cx="4711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기대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효과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21100" y="1841500"/>
            <a:ext cx="571500" cy="294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02700" y="1778000"/>
            <a:ext cx="4826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062200" y="-1104900"/>
            <a:ext cx="4038600" cy="4038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753100" y="3009900"/>
            <a:ext cx="99568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웨어러블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기반의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활동량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패턴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데이터를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인지기능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(MMSE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등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)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연계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분석함으로써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치매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발병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가능성을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예측하고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이를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통해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맞춤형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생활습관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개선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솔루션을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제공하여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치매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예방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및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진행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속도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완화에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기여하고자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>
                    <a:alpha val="67843"/>
                  </a:srgbClr>
                </a:solidFill>
                <a:ea typeface="Pretendard Light"/>
              </a:rPr>
              <a:t>합니다</a:t>
            </a:r>
            <a:r>
              <a:rPr lang="en-US" sz="1600" b="false" i="false" u="none" strike="noStrike">
                <a:solidFill>
                  <a:srgbClr val="41484F">
                    <a:alpha val="67843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78100" y="3111500"/>
            <a:ext cx="2857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Medium"/>
              </a:rPr>
              <a:t>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26000" y="7594600"/>
            <a:ext cx="23876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예방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·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관리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시기를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앞당겨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치매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진행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속도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지연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0">
            <a:off x="4864100" y="5054600"/>
            <a:ext cx="2311400" cy="2286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232400" y="6388100"/>
            <a:ext cx="1587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ExtraLight"/>
              </a:rPr>
              <a:t>조기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ExtraLight"/>
              </a:rPr>
              <a:t>진단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38800" y="5588000"/>
            <a:ext cx="812800" cy="85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0">
            <a:off x="10718800" y="5054600"/>
            <a:ext cx="2311400" cy="2286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11074400" y="6388100"/>
            <a:ext cx="1587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ExtraLight"/>
              </a:rPr>
              <a:t>습관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ExtraLight"/>
              </a:rPr>
              <a:t>유도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44300" y="5702300"/>
            <a:ext cx="660400" cy="635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160000" y="7594600"/>
            <a:ext cx="34290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수집한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데이터를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바탕으로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맞춤형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넛지를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건강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습관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유도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85100" y="7594600"/>
            <a:ext cx="23876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사용자와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가족의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정서적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부담</a:t>
            </a:r>
            <a:r>
              <a:rPr lang="en-US" sz="1800" b="false" i="false" u="none" strike="noStrike">
                <a:solidFill>
                  <a:srgbClr val="444444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44444">
                    <a:alpha val="67843"/>
                  </a:srgbClr>
                </a:solidFill>
                <a:ea typeface="Pretendard Light"/>
              </a:rPr>
              <a:t>완화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0">
            <a:off x="7810500" y="5054600"/>
            <a:ext cx="2311400" cy="2286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7" id="27"/>
          <p:cNvSpPr txBox="true"/>
          <p:nvPr/>
        </p:nvSpPr>
        <p:spPr>
          <a:xfrm rot="0">
            <a:off x="8178800" y="6388100"/>
            <a:ext cx="1587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ExtraLight"/>
              </a:rPr>
              <a:t>부담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ExtraLight"/>
              </a:rPr>
              <a:t>경감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547100" y="5613400"/>
            <a:ext cx="800100" cy="8128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353300" y="4445000"/>
            <a:ext cx="3568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444444"/>
                </a:solidFill>
                <a:latin typeface="Pretendard Medium"/>
              </a:rPr>
              <a:t>Potential Outcomes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05.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인사이트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rot="13980000">
            <a:off x="-203200" y="812800"/>
            <a:ext cx="2552700" cy="661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MINI PROJECT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0">
            <a:off x="8839200" y="2705100"/>
            <a:ext cx="5969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 rot="13980000">
            <a:off x="16383000" y="419100"/>
            <a:ext cx="2552700" cy="6616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62200" y="4038600"/>
            <a:ext cx="13576300" cy="210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11900" b="false" i="false" u="none" strike="noStrike">
                <a:solidFill>
                  <a:srgbClr val="FFFFFF"/>
                </a:solidFill>
                <a:latin typeface="Pretendard Bold"/>
              </a:rPr>
              <a:t>THANK 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902700" y="1778000"/>
            <a:ext cx="4826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49600" y="2019300"/>
            <a:ext cx="1202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치매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유병률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증가와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고령화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사회의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가속화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59800" y="1295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01.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문제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정의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8600" y="3175000"/>
            <a:ext cx="5181600" cy="5791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66900" y="3898900"/>
            <a:ext cx="4445000" cy="4381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657600" y="6997700"/>
            <a:ext cx="723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Medium"/>
              </a:rPr>
              <a:t>1200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97400" y="6705600"/>
            <a:ext cx="58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Medium"/>
              </a:rPr>
              <a:t>1800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97500" y="6362700"/>
            <a:ext cx="762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Medium"/>
              </a:rPr>
              <a:t>2250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8400" y="8382000"/>
            <a:ext cx="3314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41484F"/>
                </a:solidFill>
                <a:ea typeface="Pretendard Regular"/>
              </a:rPr>
              <a:t>연도별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Regular"/>
              </a:rPr>
              <a:t>치매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Regular"/>
              </a:rPr>
              <a:t>환자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Regular"/>
              </a:rPr>
              <a:t>추이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Regular"/>
              </a:rPr>
              <a:t>예상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3700" y="3492500"/>
            <a:ext cx="2324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2200" b="false" i="false" u="none" strike="noStrike">
                <a:solidFill>
                  <a:srgbClr val="444444"/>
                </a:solidFill>
                <a:latin typeface="Pretendard SemiBold"/>
              </a:rPr>
              <a:t>2020-2050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59600" y="3175000"/>
            <a:ext cx="9829800" cy="278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59600" y="6172200"/>
            <a:ext cx="9829800" cy="2781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34500" y="6540500"/>
            <a:ext cx="5067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2024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65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이상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추정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환자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통계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537700" y="7810500"/>
            <a:ext cx="13843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27000" y="7810500"/>
            <a:ext cx="1384300" cy="12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7264400" y="7213600"/>
            <a:ext cx="26797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3800" b="false" i="false" u="none" strike="noStrike">
                <a:solidFill>
                  <a:srgbClr val="FFFFFF"/>
                </a:solidFill>
                <a:latin typeface="Pretendard Bold"/>
              </a:rPr>
              <a:t>9,955,476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69200" y="8089900"/>
            <a:ext cx="2082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노인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인구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10541000" y="7213600"/>
            <a:ext cx="26797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3800" b="false" i="false" u="none" strike="noStrike">
                <a:solidFill>
                  <a:srgbClr val="FFFFFF"/>
                </a:solidFill>
                <a:latin typeface="Pretendard Bold"/>
              </a:rPr>
              <a:t>910,898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31500" y="8089900"/>
            <a:ext cx="22860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추정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치매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환자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14274800" y="7213600"/>
            <a:ext cx="17145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3800" b="false" i="false" u="none" strike="noStrike">
                <a:solidFill>
                  <a:srgbClr val="FFFFFF"/>
                </a:solidFill>
                <a:latin typeface="Pretendard Bold"/>
              </a:rPr>
              <a:t>9.15%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89100" y="8089900"/>
            <a:ext cx="1485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추정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치매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유병률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9" id="29"/>
          <p:cNvSpPr txBox="true"/>
          <p:nvPr/>
        </p:nvSpPr>
        <p:spPr>
          <a:xfrm rot="0">
            <a:off x="9436100" y="3657600"/>
            <a:ext cx="488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41484F"/>
                </a:solidFill>
                <a:ea typeface="Pretendard SemiBold"/>
              </a:rPr>
              <a:t>현재</a:t>
            </a:r>
            <a:r>
              <a:rPr lang="en-US" sz="2200" b="false" i="false" u="none" strike="noStrike">
                <a:solidFill>
                  <a:srgbClr val="41484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41484F"/>
                </a:solidFill>
                <a:ea typeface="Pretendard SemiBold"/>
              </a:rPr>
              <a:t>치매</a:t>
            </a:r>
            <a:r>
              <a:rPr lang="en-US" sz="2200" b="false" i="false" u="none" strike="noStrike">
                <a:solidFill>
                  <a:srgbClr val="41484F"/>
                </a:solidFill>
                <a:latin typeface="Pretendard SemiBold"/>
              </a:rPr>
              <a:t>  </a:t>
            </a:r>
            <a:r>
              <a:rPr lang="ko-KR" sz="2200" b="false" i="false" u="none" strike="noStrike">
                <a:solidFill>
                  <a:srgbClr val="41484F"/>
                </a:solidFill>
                <a:ea typeface="Pretendard SemiBold"/>
              </a:rPr>
              <a:t>추청</a:t>
            </a:r>
            <a:r>
              <a:rPr lang="en-US" sz="2200" b="false" i="false" u="none" strike="noStrike">
                <a:solidFill>
                  <a:srgbClr val="41484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41484F"/>
                </a:solidFill>
                <a:ea typeface="Pretendard SemiBold"/>
              </a:rPr>
              <a:t>환자</a:t>
            </a:r>
            <a:r>
              <a:rPr lang="en-US" sz="2200" b="false" i="false" u="none" strike="noStrike">
                <a:solidFill>
                  <a:srgbClr val="41484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41484F"/>
                </a:solidFill>
                <a:ea typeface="Pretendard SemiBold"/>
              </a:rPr>
              <a:t>및</a:t>
            </a:r>
            <a:r>
              <a:rPr lang="en-US" sz="2200" b="false" i="false" u="none" strike="noStrike">
                <a:solidFill>
                  <a:srgbClr val="41484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41484F"/>
                </a:solidFill>
                <a:ea typeface="Pretendard SemiBold"/>
              </a:rPr>
              <a:t>예상</a:t>
            </a:r>
            <a:r>
              <a:rPr lang="en-US" sz="2200" b="false" i="false" u="none" strike="noStrike">
                <a:solidFill>
                  <a:srgbClr val="41484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41484F"/>
                </a:solidFill>
                <a:ea typeface="Pretendard SemiBold"/>
              </a:rPr>
              <a:t>치매</a:t>
            </a:r>
            <a:r>
              <a:rPr lang="en-US" sz="2200" b="false" i="false" u="none" strike="noStrike">
                <a:solidFill>
                  <a:srgbClr val="41484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41484F"/>
                </a:solidFill>
                <a:ea typeface="Pretendard SemiBold"/>
              </a:rPr>
              <a:t>환자</a:t>
            </a:r>
            <a:r>
              <a:rPr lang="en-US" sz="2200" b="false" i="false" u="none" strike="noStrike">
                <a:solidFill>
                  <a:srgbClr val="41484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41484F"/>
                </a:solidFill>
                <a:ea typeface="Pretendard SemiBold"/>
              </a:rPr>
              <a:t>수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27900" y="4394200"/>
            <a:ext cx="9080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2020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년부터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2050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년까지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치매환자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지속적인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증가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추이를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확인</a:t>
            </a:r>
          </a:p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고령화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사회로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진입함에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따라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유병률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또한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꾸준히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증가하고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있음을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시사함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유병률이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약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9%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라는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것은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65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이상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노인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10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명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거의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1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명이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치매를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앓을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있다는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경고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신호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59600" y="9093200"/>
            <a:ext cx="45085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1300" b="false" i="false" u="none" strike="noStrike">
                <a:solidFill>
                  <a:srgbClr val="41484F">
                    <a:alpha val="43137"/>
                  </a:srgbClr>
                </a:solidFill>
                <a:ea typeface="Pretendard Regular"/>
              </a:rPr>
              <a:t>보건복지부</a:t>
            </a: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, "2023</a:t>
            </a:r>
            <a:r>
              <a:rPr lang="ko-KR" sz="1300" b="false" i="false" u="none" strike="noStrike">
                <a:solidFill>
                  <a:srgbClr val="41484F">
                    <a:alpha val="43137"/>
                  </a:srgbClr>
                </a:solidFill>
                <a:ea typeface="Pretendard Regular"/>
              </a:rPr>
              <a:t>년</a:t>
            </a: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1484F">
                    <a:alpha val="43137"/>
                  </a:srgbClr>
                </a:solidFill>
                <a:ea typeface="Pretendard Regular"/>
              </a:rPr>
              <a:t>치매역학조사</a:t>
            </a: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1484F">
                    <a:alpha val="43137"/>
                  </a:srgbClr>
                </a:solidFill>
                <a:ea typeface="Pretendard Regular"/>
              </a:rPr>
              <a:t>및</a:t>
            </a: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1484F">
                    <a:alpha val="43137"/>
                  </a:srgbClr>
                </a:solidFill>
                <a:ea typeface="Pretendard Regular"/>
              </a:rPr>
              <a:t>실태조사</a:t>
            </a: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1484F">
                    <a:alpha val="43137"/>
                  </a:srgbClr>
                </a:solidFill>
                <a:ea typeface="Pretendard Regular"/>
              </a:rPr>
              <a:t>결과</a:t>
            </a: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41484F">
                    <a:alpha val="43137"/>
                  </a:srgbClr>
                </a:solidFill>
                <a:ea typeface="Pretendard Regular"/>
              </a:rPr>
              <a:t>발표</a:t>
            </a: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" ,2023.</a:t>
            </a:r>
          </a:p>
          <a:p>
            <a:pPr algn="ctr" lvl="0">
              <a:lnSpc>
                <a:spcPct val="112050"/>
              </a:lnSpc>
            </a:pPr>
            <a:r>
              <a:rPr lang="ko-KR" sz="1300" b="false" i="false" u="none" strike="noStrike">
                <a:solidFill>
                  <a:srgbClr val="41484F">
                    <a:alpha val="43137"/>
                  </a:srgbClr>
                </a:solidFill>
                <a:ea typeface="Pretendard Regular"/>
              </a:rPr>
              <a:t>중앙치매센터</a:t>
            </a: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 | https://www.nid.or.kr/main/main.aspx?ver=PC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94000" y="7277100"/>
            <a:ext cx="723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Medium"/>
              </a:rPr>
              <a:t>760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02700" y="1778000"/>
            <a:ext cx="4826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41900" y="2019300"/>
            <a:ext cx="821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기존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문제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사항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20100" y="1295400"/>
            <a:ext cx="146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4025900"/>
            <a:ext cx="5143500" cy="461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1400" y="3314700"/>
            <a:ext cx="2857500" cy="2857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65300" y="6680200"/>
            <a:ext cx="39751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초기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증상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(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기억력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저하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집중력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저하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무기력감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등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정상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노화나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우울증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스트레스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수면장애에서도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나타날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있으며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단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순한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기억력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감퇴가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“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치매의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시작인지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”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구분이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어려움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/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67100" y="4292600"/>
            <a:ext cx="533400" cy="3327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49500" y="5778500"/>
            <a:ext cx="2768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기억력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감퇴와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구분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어려움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87600" y="6337300"/>
            <a:ext cx="2679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600" b="false" i="false" u="none" strike="noStrike">
                <a:solidFill>
                  <a:srgbClr val="444444"/>
                </a:solidFill>
                <a:ea typeface="Pretendard SemiBold"/>
              </a:rPr>
              <a:t>임상적</a:t>
            </a:r>
            <a:r>
              <a:rPr lang="en-US" sz="1600" b="false" i="false" u="none" strike="noStrike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444444"/>
                </a:solidFill>
                <a:ea typeface="Pretendard SemiBold"/>
              </a:rPr>
              <a:t>측면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78600" y="4025900"/>
            <a:ext cx="5143500" cy="4610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21600" y="3314700"/>
            <a:ext cx="2857500" cy="2857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061200" y="6680200"/>
            <a:ext cx="42164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초기에는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뇌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구조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변화가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미세하기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때문에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 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영상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장비로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구분이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어려움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MRI·PET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병리적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변화를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확인할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있지만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 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비용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·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접근성에서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적용하기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어려움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이전의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영상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데이터가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없기때문에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발병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영상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데이터와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비교하기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어려움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76100" y="4025900"/>
            <a:ext cx="5143500" cy="461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31800" y="3314700"/>
            <a:ext cx="2857500" cy="2857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369800" y="6680200"/>
            <a:ext cx="44069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대표적인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인지기능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검사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(MMSE)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개인의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교육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문화적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배경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언어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능력에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영향을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많이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받기때문에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같은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점수를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받아도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고학력자는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경도인지장애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(MCI)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있고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저학력자는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이미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단계일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있음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. 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즉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검사결과가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절대적이지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않으며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“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상대적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해석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”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필요함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77300" y="4305300"/>
            <a:ext cx="533400" cy="3327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480300" y="5778500"/>
            <a:ext cx="332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이미지의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조기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발견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어려움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97800" y="6350000"/>
            <a:ext cx="2679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600" b="false" i="false" u="none" strike="noStrike">
                <a:solidFill>
                  <a:srgbClr val="444444"/>
                </a:solidFill>
                <a:ea typeface="Pretendard SemiBold"/>
              </a:rPr>
              <a:t>기술적</a:t>
            </a:r>
            <a:r>
              <a:rPr lang="en-US" sz="1600" b="false" i="false" u="none" strike="noStrike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444444"/>
                </a:solidFill>
                <a:ea typeface="Pretendard SemiBold"/>
              </a:rPr>
              <a:t>측면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287500" y="4305300"/>
            <a:ext cx="533400" cy="3327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017500" y="5778500"/>
            <a:ext cx="3073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교육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수준에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따른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점수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왜곡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08000" y="6350000"/>
            <a:ext cx="2679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1600" b="false" i="false" u="none" strike="noStrike">
                <a:solidFill>
                  <a:srgbClr val="444444"/>
                </a:solidFill>
                <a:ea typeface="Pretendard SemiBold"/>
              </a:rPr>
              <a:t>검사적</a:t>
            </a:r>
            <a:r>
              <a:rPr lang="en-US" sz="1600" b="false" i="false" u="none" strike="noStrike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444444"/>
                </a:solidFill>
                <a:ea typeface="Pretendard SemiBold"/>
              </a:rPr>
              <a:t>측면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01.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문제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정의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02700" y="1778000"/>
            <a:ext cx="4826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41900" y="2019300"/>
            <a:ext cx="821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조기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발견의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중요성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20100" y="1295400"/>
            <a:ext cx="1460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4025900"/>
            <a:ext cx="5143500" cy="461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1400" y="3314700"/>
            <a:ext cx="2857500" cy="2857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65300" y="6438900"/>
            <a:ext cx="39751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치료를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일찍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시작할수록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많은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효과를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볼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있으며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치매의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진행을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늦출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있는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약물치료는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빨리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시작할수록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효과가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좋음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초기에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약물을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사용하면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건강한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환자의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모습을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가능한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한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오래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유지할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있음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67100" y="4292600"/>
            <a:ext cx="533400" cy="3327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49500" y="5778500"/>
            <a:ext cx="2768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치료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효과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극대화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78600" y="4025900"/>
            <a:ext cx="5143500" cy="461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21600" y="3314700"/>
            <a:ext cx="2857500" cy="2857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061200" y="6438900"/>
            <a:ext cx="4216400" cy="185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치매를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조기에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발견할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경우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체계적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치료와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관리로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환자의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수명을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연장시킬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있음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고혈압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당뇨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등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치매를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악화시키거나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이차적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치매를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유발할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있는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위험인자를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체계적으로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관리하면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환자의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수명을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유의미하게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증가시킬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있음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76100" y="4025900"/>
            <a:ext cx="5143500" cy="4610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31800" y="3314700"/>
            <a:ext cx="2857500" cy="2857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369800" y="6438900"/>
            <a:ext cx="440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병의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악화로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인한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다양한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문제에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미리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대처할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있음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환자의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판단력이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상실되기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전에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치매를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조기발견하면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유산상속과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같은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경제적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혹은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법적인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문제에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미리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대처할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41484F"/>
                </a:solidFill>
                <a:ea typeface="Pretendard Light"/>
              </a:rPr>
              <a:t>있습니다</a:t>
            </a:r>
            <a:r>
              <a:rPr lang="en-US" sz="1800" b="false" i="false" u="none" strike="noStrike">
                <a:solidFill>
                  <a:srgbClr val="41484F"/>
                </a:solidFill>
                <a:latin typeface="Pretendard Light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77300" y="4305300"/>
            <a:ext cx="533400" cy="3327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759700" y="5778500"/>
            <a:ext cx="2768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환자의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수명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연장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287500" y="4305300"/>
            <a:ext cx="533400" cy="3327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169900" y="5778500"/>
            <a:ext cx="2768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장기적인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대처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SemiBold"/>
              </a:rPr>
              <a:t>가능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01.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문제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정의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75200" y="9029700"/>
            <a:ext cx="87249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1300" b="false" i="false" u="none" strike="noStrike">
                <a:solidFill>
                  <a:srgbClr val="41484F">
                    <a:alpha val="43137"/>
                  </a:srgbClr>
                </a:solidFill>
                <a:ea typeface="Pretendard Regular"/>
              </a:rPr>
              <a:t>중앙치매센터</a:t>
            </a: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 | https://m.nid.or.kr/info/diction_list6.aspx?gubun=0606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902700" y="1778000"/>
            <a:ext cx="4826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24200" y="2006600"/>
            <a:ext cx="120396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데이터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도메인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설정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59800" y="1295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01.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문제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정의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8600" y="3175000"/>
            <a:ext cx="5181600" cy="5791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1800" y="3378200"/>
            <a:ext cx="4787900" cy="255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59600" y="3162300"/>
            <a:ext cx="9829800" cy="278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334500" y="3530600"/>
            <a:ext cx="5067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치매에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영향을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미치는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SemiBold"/>
              </a:rPr>
              <a:t>요인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537700" y="4800600"/>
            <a:ext cx="13843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827000" y="4800600"/>
            <a:ext cx="1384300" cy="12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7937500" y="4203700"/>
            <a:ext cx="14351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800" b="false" i="false" u="none" strike="noStrike">
                <a:solidFill>
                  <a:srgbClr val="FFFFFF"/>
                </a:solidFill>
                <a:ea typeface="Pretendard Bold"/>
              </a:rPr>
              <a:t>활동량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80300" y="5080000"/>
            <a:ext cx="2349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걸음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운동량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활동량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1341100" y="4203700"/>
            <a:ext cx="1066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800" b="false" i="false" u="none" strike="noStrike">
                <a:solidFill>
                  <a:srgbClr val="FFFFFF"/>
                </a:solidFill>
                <a:ea typeface="Pretendard Bold"/>
              </a:rPr>
              <a:t>수면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7200" y="5080000"/>
            <a:ext cx="2514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취침시간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기상시간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렘수면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85900" y="4203700"/>
            <a:ext cx="1803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3800" b="false" i="false" u="none" strike="noStrike">
                <a:solidFill>
                  <a:srgbClr val="FFFFFF"/>
                </a:solidFill>
                <a:ea typeface="Pretendard Bold"/>
              </a:rPr>
              <a:t>인지기능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1000" y="5080000"/>
            <a:ext cx="1485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MMSE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59600" y="6172200"/>
            <a:ext cx="9829800" cy="278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90700" y="5816600"/>
            <a:ext cx="4673600" cy="3022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353300" y="6616700"/>
            <a:ext cx="90805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신체활동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수준은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건강한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사람보다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환자에서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인지기능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유지에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더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큰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영향을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미침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신체적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활동이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환자의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인지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저하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속도를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늦추는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보호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요인으로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작용할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가능성이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높음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인지기능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점수는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6~8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구간에서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가장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높고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짧거나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긴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수면에서는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점수가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낮아지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     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는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경향을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보임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• MMSE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는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진단에서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인지기능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저하를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객관적으로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확인하는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선별검사로</a:t>
            </a:r>
            <a:r>
              <a:rPr lang="en-US" sz="20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41484F"/>
                </a:solidFill>
                <a:ea typeface="Pretendard Light"/>
              </a:rPr>
              <a:t>사용됨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75200" y="9105900"/>
            <a:ext cx="8724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https://www.frontiersin.org/journals/public-health/articles/10.3389/fpubh.2017.00346/full</a:t>
            </a:r>
          </a:p>
          <a:p>
            <a:pPr algn="ctr" lvl="0">
              <a:lnSpc>
                <a:spcPct val="112050"/>
              </a:lnSpc>
            </a:pPr>
            <a:r>
              <a:rPr lang="en-US" sz="1300" b="false" i="false" u="none" strike="noStrike">
                <a:solidFill>
                  <a:srgbClr val="41484F">
                    <a:alpha val="43137"/>
                  </a:srgbClr>
                </a:solidFill>
                <a:latin typeface="Pretendard Regular"/>
              </a:rPr>
              <a:t>“Smoothed curves of the relationship between sleep duration and cognitive function” (ResearchGate, 2024)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858500" y="3441700"/>
            <a:ext cx="5651500" cy="565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58600" y="4254500"/>
            <a:ext cx="4038600" cy="4038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82500" y="4965700"/>
            <a:ext cx="2603500" cy="260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84100" y="2324100"/>
            <a:ext cx="2413000" cy="241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02.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데이터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Regular"/>
              </a:rPr>
              <a:t>수집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21900" y="6413500"/>
            <a:ext cx="2413000" cy="241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35200" y="6413500"/>
            <a:ext cx="2413000" cy="2413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3000" y="2324100"/>
            <a:ext cx="95504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수집</a:t>
            </a:r>
            <a:r>
              <a:rPr lang="en-US" sz="4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100" b="false" i="false" u="none" strike="noStrike">
                <a:solidFill>
                  <a:srgbClr val="41484F"/>
                </a:solidFill>
                <a:ea typeface="Pretendard Bold"/>
              </a:rPr>
              <a:t>데이터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6300" y="1676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05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5700" y="4013200"/>
            <a:ext cx="7810500" cy="1536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12900" y="4279900"/>
            <a:ext cx="5016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100" b="false" i="false" u="none" strike="noStrike">
                <a:solidFill>
                  <a:srgbClr val="444444"/>
                </a:solidFill>
                <a:ea typeface="Pretendard Bold"/>
              </a:rPr>
              <a:t>활동</a:t>
            </a:r>
            <a:r>
              <a:rPr lang="en-US" sz="21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444444"/>
                </a:solidFill>
                <a:ea typeface="Pretendard Bold"/>
              </a:rPr>
              <a:t>데이터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1000" y="4889500"/>
            <a:ext cx="6121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걸음</a:t>
            </a:r>
            <a:r>
              <a:rPr lang="en-US" sz="1600" b="false" i="false" u="none" strike="noStrike">
                <a:solidFill>
                  <a:srgbClr val="51505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수</a:t>
            </a:r>
            <a:r>
              <a:rPr lang="en-US" sz="1600" b="false" i="false" u="none" strike="noStrike">
                <a:solidFill>
                  <a:srgbClr val="51505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고강도</a:t>
            </a:r>
            <a:r>
              <a:rPr lang="en-US" sz="1600" b="false" i="false" u="none" strike="noStrike">
                <a:solidFill>
                  <a:srgbClr val="51505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활동</a:t>
            </a:r>
            <a:r>
              <a:rPr lang="en-US" sz="1600" b="false" i="false" u="none" strike="noStrike">
                <a:solidFill>
                  <a:srgbClr val="51505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저강도</a:t>
            </a:r>
            <a:r>
              <a:rPr lang="en-US" sz="1600" b="false" i="false" u="none" strike="noStrike">
                <a:solidFill>
                  <a:srgbClr val="51505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활동</a:t>
            </a:r>
            <a:r>
              <a:rPr lang="en-US" sz="1600" b="false" i="false" u="none" strike="noStrike">
                <a:solidFill>
                  <a:srgbClr val="515050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활동</a:t>
            </a:r>
            <a:r>
              <a:rPr lang="en-US" sz="1600" b="false" i="false" u="none" strike="noStrike">
                <a:solidFill>
                  <a:srgbClr val="51505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점수</a:t>
            </a:r>
            <a:r>
              <a:rPr lang="en-US" sz="1600" b="false" i="false" u="none" strike="noStrike">
                <a:solidFill>
                  <a:srgbClr val="51505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등을</a:t>
            </a:r>
            <a:r>
              <a:rPr lang="en-US" sz="1600" b="false" i="false" u="none" strike="noStrike">
                <a:solidFill>
                  <a:srgbClr val="515050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515050"/>
                </a:solidFill>
                <a:ea typeface="Pretendard Light"/>
              </a:rPr>
              <a:t>포함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5700" y="5753100"/>
            <a:ext cx="7810500" cy="1536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612900" y="6019800"/>
            <a:ext cx="5016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100" b="false" i="false" u="none" strike="noStrike">
                <a:solidFill>
                  <a:srgbClr val="41484F"/>
                </a:solidFill>
                <a:ea typeface="Pretendard Bold"/>
              </a:rPr>
              <a:t>수면</a:t>
            </a:r>
            <a:r>
              <a:rPr lang="en-US" sz="2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41484F"/>
                </a:solidFill>
                <a:ea typeface="Pretendard Bold"/>
              </a:rPr>
              <a:t>데이터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1000" y="6616700"/>
            <a:ext cx="74803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취침시간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기상시간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중간점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상태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로그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등을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포함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5700" y="7480300"/>
            <a:ext cx="7810500" cy="1536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alphaModFix amt="31000"/>
          </a:blip>
          <a:stretch>
            <a:fillRect/>
          </a:stretch>
        </p:blipFill>
        <p:spPr>
          <a:xfrm rot="-7200000">
            <a:off x="14541500" y="2235200"/>
            <a:ext cx="381000" cy="381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612900" y="7747000"/>
            <a:ext cx="5016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100" b="false" i="false" u="none" strike="noStrike">
                <a:solidFill>
                  <a:srgbClr val="41484F"/>
                </a:solidFill>
                <a:ea typeface="Pretendard Bold"/>
              </a:rPr>
              <a:t>인지기능</a:t>
            </a:r>
            <a:r>
              <a:rPr lang="en-US" sz="21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2100" b="false" i="false" u="none" strike="noStrike">
                <a:solidFill>
                  <a:srgbClr val="41484F"/>
                </a:solidFill>
                <a:ea typeface="Pretendard Bold"/>
              </a:rPr>
              <a:t>검사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1000" y="8356600"/>
            <a:ext cx="7061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MMSE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인지기능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검사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총</a:t>
            </a:r>
            <a:r>
              <a:rPr lang="en-US" sz="16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600" b="false" i="false" u="none" strike="noStrike">
                <a:solidFill>
                  <a:srgbClr val="41484F"/>
                </a:solidFill>
                <a:ea typeface="Pretendard Light"/>
              </a:rPr>
              <a:t>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3800" y="3009900"/>
            <a:ext cx="7391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AI-hub :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다양성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확보를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위한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활동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수면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인지기능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검사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비교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0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en-US" sz="15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(300</a:t>
            </a:r>
            <a:r>
              <a:rPr lang="ko-KR" sz="15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명</a:t>
            </a:r>
            <a:r>
              <a:rPr lang="en-US" sz="15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대상으로</a:t>
            </a:r>
            <a:r>
              <a:rPr lang="en-US" sz="15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5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41484F">
                    <a:alpha val="80000"/>
                  </a:srgbClr>
                </a:solidFill>
                <a:ea typeface="Pretendard Regular"/>
              </a:rPr>
              <a:t>수집</a:t>
            </a:r>
            <a:r>
              <a:rPr lang="en-US" sz="1500" b="false" i="false" u="none" strike="noStrike">
                <a:solidFill>
                  <a:srgbClr val="41484F">
                    <a:alpha val="80000"/>
                  </a:srgbClr>
                </a:solidFill>
                <a:latin typeface="Pretendard Regular"/>
              </a:rPr>
              <a:t>)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157200" y="5473700"/>
            <a:ext cx="1054100" cy="1155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2509500" y="6578600"/>
            <a:ext cx="2349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700" b="false" i="false" u="none" strike="noStrike">
                <a:solidFill>
                  <a:srgbClr val="444444"/>
                </a:solidFill>
                <a:latin typeface="Pretendard Medium"/>
              </a:rPr>
              <a:t>AI-HUB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9" id="29"/>
          <p:cNvSpPr txBox="true"/>
          <p:nvPr/>
        </p:nvSpPr>
        <p:spPr>
          <a:xfrm rot="0">
            <a:off x="12534900" y="3111500"/>
            <a:ext cx="2349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Medium"/>
              </a:rPr>
              <a:t>활동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Medium"/>
              </a:rPr>
              <a:t>데이터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22200" y="3581400"/>
            <a:ext cx="2336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15,000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건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2" id="32"/>
          <p:cNvSpPr txBox="true"/>
          <p:nvPr/>
        </p:nvSpPr>
        <p:spPr>
          <a:xfrm rot="0">
            <a:off x="10172700" y="7200900"/>
            <a:ext cx="2349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Medium"/>
              </a:rPr>
              <a:t>수면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Medium"/>
              </a:rPr>
              <a:t>데이터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60000" y="7658100"/>
            <a:ext cx="2336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15,000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건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14973300" y="7200900"/>
            <a:ext cx="2349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Medium"/>
              </a:rPr>
              <a:t>인지기능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973300" y="7658100"/>
            <a:ext cx="2336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Medium"/>
              </a:rPr>
              <a:t>9,000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Medium"/>
              </a:rPr>
              <a:t>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03. EDA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2235200"/>
            <a:ext cx="15875000" cy="2959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562100" y="3060700"/>
            <a:ext cx="137287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구조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-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각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단계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(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깊은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앝은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REM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등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총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잠들기까지의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등을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측정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점수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-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질을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평가한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점수로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각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단계별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총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점수를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부여함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리듬같은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연속형을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수치화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규칙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-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연속된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일자간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·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기상의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중간시점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차이를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계산한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값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시간대의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일관성과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규칙을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정량화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값이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작을수록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리듬이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안적적임을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의미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*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중간지점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-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개인의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하루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시작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시각과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기상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시각의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중간지점을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의미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수면패턴의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중심축을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보여주는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지표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*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중간지점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델타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-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전날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대비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중간지점이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얼마나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이동했는지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나타내는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값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하루단위의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기상시각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변동성을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보여주는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지표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1900" y="1130300"/>
            <a:ext cx="571500" cy="3098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670800" y="25019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Sleep dataset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5359400"/>
            <a:ext cx="15875000" cy="2184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562100" y="6210300"/>
            <a:ext cx="150876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활동량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-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하루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동안의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활동량을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정량화한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평균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대사량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총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에너지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소모량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휴식시간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이동거리와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같은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신체활동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수준을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파악가능한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지표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강도별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-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하루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동안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고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중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강도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및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비활동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시간을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측정한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지표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MET(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운동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강도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)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활동량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-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각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활동을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MET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기준으로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측정한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지표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4279900"/>
            <a:ext cx="571500" cy="3098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620000" y="56515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Activity dataset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7708900"/>
            <a:ext cx="15875000" cy="1765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1600200" y="8559800"/>
            <a:ext cx="15087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ID,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기기의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작동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종료시간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착용여부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log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등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41100"/>
              </a:lnSpc>
            </a:pP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•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문진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데이터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: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치매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환자에게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실시하는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문진정보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검진시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보조정보로</a:t>
            </a:r>
            <a:r>
              <a:rPr lang="en-US" sz="1900" b="false" i="false" u="none" strike="noStrike">
                <a:solidFill>
                  <a:srgbClr val="41484F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41484F"/>
                </a:solidFill>
                <a:ea typeface="Pretendard Light"/>
              </a:rPr>
              <a:t>사용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39200" y="6616700"/>
            <a:ext cx="571500" cy="3098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658100" y="7988300"/>
            <a:ext cx="2933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Others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902700" y="1104900"/>
            <a:ext cx="482600" cy="254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124200" y="1346200"/>
            <a:ext cx="1202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주요</a:t>
            </a:r>
            <a:r>
              <a:rPr lang="en-US" sz="4000" b="false" i="false" u="none" strike="noStrike">
                <a:solidFill>
                  <a:srgbClr val="41484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1484F"/>
                </a:solidFill>
                <a:ea typeface="Pretendard Bold"/>
              </a:rPr>
              <a:t>변수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59800" y="6350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52400" y="9664700"/>
            <a:ext cx="185928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146300"/>
            <a:ext cx="4826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2336800"/>
            <a:ext cx="10033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444444"/>
                </a:solidFill>
                <a:ea typeface="Pretendard Bold"/>
              </a:rPr>
              <a:t>데이터</a:t>
            </a:r>
            <a:r>
              <a:rPr lang="en-US" sz="4000" b="false" i="false" u="none" strike="noStrike">
                <a:solidFill>
                  <a:srgbClr val="444444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444444"/>
                </a:solidFill>
                <a:ea typeface="Pretendard Bold"/>
              </a:rPr>
              <a:t>전처리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5200" y="711200"/>
            <a:ext cx="3060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41484F"/>
                </a:solidFill>
                <a:latin typeface="Pretendard Regular"/>
              </a:rPr>
              <a:t>03. EDA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300" y="1676400"/>
            <a:ext cx="1181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4660"/>
              </a:lnSpc>
            </a:pPr>
            <a:r>
              <a:rPr lang="en-US" sz="2200" b="false" i="false" u="none" strike="noStrike">
                <a:solidFill>
                  <a:srgbClr val="0080FF"/>
                </a:solidFill>
                <a:latin typeface="Pretendard Bold"/>
              </a:rPr>
              <a:t>07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07800" y="5880100"/>
            <a:ext cx="3771900" cy="2197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74100" y="4546600"/>
            <a:ext cx="3771900" cy="2197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27700" y="5880100"/>
            <a:ext cx="3771900" cy="219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68600" y="4521200"/>
            <a:ext cx="3771900" cy="2197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45300" y="5816600"/>
            <a:ext cx="1066800" cy="99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00500" y="5702300"/>
            <a:ext cx="1117600" cy="1117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638800"/>
            <a:ext cx="1219200" cy="1206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895600" y="7747000"/>
            <a:ext cx="33274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464"/>
              </a:lnSpc>
            </a:pP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nan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과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중복값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제거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,</a:t>
            </a:r>
          </a:p>
          <a:p>
            <a:pPr algn="ctr" lvl="0">
              <a:lnSpc>
                <a:spcPct val="112464"/>
              </a:lnSpc>
            </a:pP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이상치가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발견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되지만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정상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데이터로판단되어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유지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83000" y="7175500"/>
            <a:ext cx="175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714"/>
              </a:lnSpc>
            </a:pPr>
            <a:r>
              <a:rPr lang="ko-KR" sz="2500" b="false" i="false" u="none" strike="noStrike" spc="-200">
                <a:solidFill>
                  <a:srgbClr val="515050"/>
                </a:solidFill>
                <a:ea typeface="NanumSquareRoundOTF Bold"/>
              </a:rPr>
              <a:t>제거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1455400" y="4152900"/>
            <a:ext cx="40894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464"/>
              </a:lnSpc>
            </a:pP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두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타입의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데이터를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병합후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  </a:t>
            </a:r>
          </a:p>
          <a:p>
            <a:pPr algn="ctr" lvl="0">
              <a:lnSpc>
                <a:spcPct val="112464"/>
              </a:lnSpc>
            </a:pP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원본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시계열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데이터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, 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전체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 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데이터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, </a:t>
            </a:r>
          </a:p>
          <a:p>
            <a:pPr algn="ctr" lvl="0">
              <a:lnSpc>
                <a:spcPct val="112464"/>
              </a:lnSpc>
            </a:pP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주간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데이터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23800" y="3594100"/>
            <a:ext cx="175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714"/>
              </a:lnSpc>
            </a:pPr>
            <a:r>
              <a:rPr lang="ko-KR" sz="2500" b="false" i="false" u="none" strike="noStrike" spc="-200">
                <a:solidFill>
                  <a:srgbClr val="515050"/>
                </a:solidFill>
                <a:ea typeface="NanumSquareRoundOTF Bold"/>
              </a:rPr>
              <a:t>처리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6642100" y="3594100"/>
            <a:ext cx="175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714"/>
              </a:lnSpc>
            </a:pPr>
            <a:r>
              <a:rPr lang="ko-KR" sz="2500" b="false" i="false" u="none" strike="noStrike" spc="-200">
                <a:solidFill>
                  <a:srgbClr val="515050"/>
                </a:solidFill>
                <a:ea typeface="NanumSquareRoundOTF Bold"/>
              </a:rPr>
              <a:t>보완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73700" y="4165600"/>
            <a:ext cx="4089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464"/>
              </a:lnSpc>
            </a:pP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접촉불량과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같은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요소로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측정이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끊긴지점은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선형보간을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통해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보완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(ex.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심박수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)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9588500" y="7175500"/>
            <a:ext cx="175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714"/>
              </a:lnSpc>
            </a:pPr>
            <a:r>
              <a:rPr lang="ko-KR" sz="2500" b="false" i="false" u="none" strike="noStrike" spc="-200">
                <a:solidFill>
                  <a:srgbClr val="515050"/>
                </a:solidFill>
                <a:ea typeface="NanumSquareRoundOTF Bold"/>
              </a:rPr>
              <a:t>변환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20100" y="7759700"/>
            <a:ext cx="40894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464"/>
              </a:lnSpc>
            </a:pP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BLOB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타입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-&gt;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활동로그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데이터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-&gt;</a:t>
            </a:r>
          </a:p>
          <a:p>
            <a:pPr algn="ctr" lvl="0">
              <a:lnSpc>
                <a:spcPct val="112464"/>
              </a:lnSpc>
            </a:pP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시계열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데이터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-&gt;  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벡터로</a:t>
            </a:r>
            <a:r>
              <a:rPr lang="en-US" sz="1900" b="false" i="false" u="none" strike="noStrike" spc="-100">
                <a:solidFill>
                  <a:srgbClr val="676767"/>
                </a:solidFill>
                <a:latin typeface="NanumSquareRoundOTF Light"/>
              </a:rPr>
              <a:t> </a:t>
            </a:r>
            <a:r>
              <a:rPr lang="ko-KR" sz="1900" b="false" i="false" u="none" strike="noStrike" spc="-100">
                <a:solidFill>
                  <a:srgbClr val="676767"/>
                </a:solidFill>
                <a:ea typeface="NanumSquareRoundOTF Light"/>
              </a:rPr>
              <a:t>변환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15900" y="5689600"/>
            <a:ext cx="977900" cy="111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